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F12"/>
    <a:srgbClr val="C2DB0A"/>
    <a:srgbClr val="D7A217"/>
    <a:srgbClr val="F8E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441"/>
  </p:normalViewPr>
  <p:slideViewPr>
    <p:cSldViewPr snapToGrid="0" snapToObjects="1">
      <p:cViewPr varScale="1">
        <p:scale>
          <a:sx n="114" d="100"/>
          <a:sy n="114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6BCE-1B6A-7B45-9FF8-59E01262A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1EF10-F09C-7D46-B708-08D63CD77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41D5-2833-0940-81C8-369C3A16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AC1A5-0F62-4D45-A023-039DC862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DE392-43D3-9B48-AFF3-8A4ED54C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F399-9CC5-594D-9AD1-58331774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91390-F61B-4243-A0E6-F3FCF3B22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0227-D259-C843-B32C-29D1CC0E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AA568-24D6-C040-82F2-95B99125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6F74-1D6D-F243-9782-C0112A61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FBD5E-9B6E-B94E-9437-1ADD4BA7B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D2A7-97E7-3A4E-8B02-2A2106400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50901-2B2D-4446-8C4F-7A103F5E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08D10-448B-4C49-A0A6-09984020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F91DC-A529-6C44-B0DF-5E0C63FB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8D51-8795-A44F-8467-2ADD9314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8306B-09D7-EC47-8D30-4FCBE731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2E694-DDAC-8B44-A0B0-11910F78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AA4D-0BE5-E348-BE81-5431B357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EFEB-AFD3-3840-9D78-50727D19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5702-EE70-EE41-91C1-26AB9849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2BB11-03D1-0945-BFDD-F8CCF506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530FB-AAB7-7D4D-A5C9-2B963328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A3945-8B2F-A149-86ED-5D506CEC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59905-4294-F840-BD7B-513DE2BA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BB17-DFF6-7D4E-B7B1-3398E394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527A-B718-0A4F-980B-006853A5C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4401E-1F94-4541-ABBB-AF46CD3E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4E103-4AC0-C545-8463-C3F61574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1A52-A896-824B-A603-53D4CBFB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2AB6C-214C-3545-9E70-A436BDE5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8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646C-B817-1B4D-8531-8A84BC6C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12B2C-7C4F-8B4A-8422-FAEF6811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DBB49-0793-4F47-B239-F24B4F9E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94DF2-1A58-4047-BE60-646C1FEC8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8D8AA-4D1D-D744-9FB8-64AF6B5BE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A4EA5-D91B-3843-B482-7955187E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3E422-5A96-8D4D-8A34-133A5658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69DD4-2FB1-2F4A-850E-C26FBA3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BB23-C0F2-8C49-B6D7-FB385C60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9DFF6-01B1-4349-93C6-23FF5687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D740-41DF-E243-ACEB-EC07F91B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3BB51-F0CA-A24A-A152-546B904C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544F8-D089-FB44-A02E-45829F97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954ED-F035-BF49-92C9-7B647EF7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8C090-79FF-3F48-87C1-6F5519A5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79E3-05FD-1A48-B7DC-ED670BE5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254A8-CAB0-8042-9DD1-711708D6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6DFFF-EC15-1D41-8A8A-401325209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9F7B0-B569-3A45-84A2-C67B9F74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D95B0-831B-E942-A284-7A909C28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374C7-98CF-494C-A740-831AB111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036C-FFD7-BE4B-84E6-42E39DF4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AFEAD-2BF0-5343-9252-404582176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F2AF0-7F82-D948-8F9D-068773789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DD359-5FA6-9E40-91DE-C80D1117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CC59F-C7D8-8B49-A620-0957921D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9F58F-366F-5140-992C-03DA262B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7991C-BE0B-5B4C-AFEE-5C75D80E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E351-C9D5-9742-8AEB-12798BFB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79473-27D5-3645-91FF-5F895DFD9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FD54-52DC-0E4C-9FE1-74BF49922A58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C9D8B-5760-9240-BD49-706F7189E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FC26-90FE-6D42-919A-6DBB2C25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1823-EF96-C047-B92C-48AA4765F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732A75-6FAE-924E-AC11-F701C1F413CA}"/>
              </a:ext>
            </a:extLst>
          </p:cNvPr>
          <p:cNvSpPr/>
          <p:nvPr/>
        </p:nvSpPr>
        <p:spPr>
          <a:xfrm>
            <a:off x="0" y="0"/>
            <a:ext cx="12192000" cy="1378177"/>
          </a:xfrm>
          <a:prstGeom prst="rect">
            <a:avLst/>
          </a:prstGeom>
          <a:solidFill>
            <a:srgbClr val="C2DB0A"/>
          </a:solidFill>
          <a:ln>
            <a:solidFill>
              <a:srgbClr val="C2D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396F8-2BF2-7F44-9F03-6A80C6FE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913"/>
            <a:ext cx="12192000" cy="514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44F0F-86BA-9D4F-9711-D1680D8B2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4" y="115299"/>
            <a:ext cx="846248" cy="818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7F781-681C-7241-8154-5F98EC129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441" y="344491"/>
            <a:ext cx="4492913" cy="4504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A5A073-B21F-664D-972D-EA5DF522893E}"/>
              </a:ext>
            </a:extLst>
          </p:cNvPr>
          <p:cNvSpPr txBox="1"/>
          <p:nvPr/>
        </p:nvSpPr>
        <p:spPr>
          <a:xfrm>
            <a:off x="2814986" y="3429000"/>
            <a:ext cx="6297880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2DB0A"/>
                </a:solidFill>
                <a:latin typeface="Century Gothic" panose="020B0502020202020204" pitchFamily="34" charset="0"/>
              </a:rPr>
              <a:t>Division and District</a:t>
            </a:r>
          </a:p>
          <a:p>
            <a:pPr algn="ctr"/>
            <a:r>
              <a:rPr lang="en-US" sz="4400" b="1" dirty="0">
                <a:solidFill>
                  <a:srgbClr val="C2DB0A"/>
                </a:solidFill>
                <a:latin typeface="Century Gothic" panose="020B0502020202020204" pitchFamily="34" charset="0"/>
              </a:rPr>
              <a:t>Contests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AA921-2238-4341-BCB7-FD96F9A4264E}"/>
              </a:ext>
            </a:extLst>
          </p:cNvPr>
          <p:cNvSpPr txBox="1"/>
          <p:nvPr/>
        </p:nvSpPr>
        <p:spPr>
          <a:xfrm>
            <a:off x="3079522" y="3194429"/>
            <a:ext cx="585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September Division Council Meeting </a:t>
            </a:r>
            <a:r>
              <a:rPr lang="en-US" sz="1400" b="1" dirty="0"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EB6B6C-5339-CE46-8867-630F8E35C01E}"/>
              </a:ext>
            </a:extLst>
          </p:cNvPr>
          <p:cNvSpPr txBox="1"/>
          <p:nvPr/>
        </p:nvSpPr>
        <p:spPr>
          <a:xfrm>
            <a:off x="2857850" y="3388659"/>
            <a:ext cx="629788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</a:rPr>
              <a:t>Division and District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</a:rPr>
              <a:t>Contests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CF432F-26C2-2D42-9D3C-3EC706B9D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843" y="5649909"/>
            <a:ext cx="2730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F551E8-F1AB-AE47-9462-91E29FAAC056}"/>
              </a:ext>
            </a:extLst>
          </p:cNvPr>
          <p:cNvSpPr txBox="1"/>
          <p:nvPr/>
        </p:nvSpPr>
        <p:spPr>
          <a:xfrm>
            <a:off x="261936" y="263724"/>
            <a:ext cx="545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DIVISION </a:t>
            </a:r>
            <a:r>
              <a:rPr lang="en-US" sz="4000" b="1" dirty="0">
                <a:solidFill>
                  <a:srgbClr val="C2DB0A"/>
                </a:solidFill>
                <a:latin typeface="Century Gothic" panose="020B0502020202020204" pitchFamily="34" charset="0"/>
              </a:rPr>
              <a:t>CONTESTS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474058-B84A-E944-B0F3-F3D8B38222BE}"/>
              </a:ext>
            </a:extLst>
          </p:cNvPr>
          <p:cNvCxnSpPr>
            <a:cxnSpLocks/>
          </p:cNvCxnSpPr>
          <p:nvPr/>
        </p:nvCxnSpPr>
        <p:spPr>
          <a:xfrm>
            <a:off x="665795" y="1070908"/>
            <a:ext cx="0" cy="5414397"/>
          </a:xfrm>
          <a:prstGeom prst="line">
            <a:avLst/>
          </a:prstGeom>
          <a:ln w="95250">
            <a:solidFill>
              <a:srgbClr val="C2D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15DD44-0213-9A4A-A99C-E14CC923D20B}"/>
              </a:ext>
            </a:extLst>
          </p:cNvPr>
          <p:cNvSpPr txBox="1"/>
          <p:nvPr/>
        </p:nvSpPr>
        <p:spPr>
          <a:xfrm>
            <a:off x="1043940" y="1040428"/>
            <a:ext cx="100126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</a:rPr>
              <a:t>Advisor of the Year </a:t>
            </a:r>
            <a:r>
              <a:rPr lang="en-US" sz="2400" b="1" dirty="0">
                <a:latin typeface="Century Gothic" panose="020B0502020202020204" pitchFamily="34" charset="0"/>
              </a:rPr>
              <a:t>[TBA]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an outstanding advisor and is a way that clubs can show appreciation of their advisors who have gone above and beyond.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Club Attire </a:t>
            </a:r>
            <a:r>
              <a:rPr lang="en-US" sz="2400" b="1" dirty="0">
                <a:latin typeface="Century Gothic" panose="020B0502020202020204" pitchFamily="34" charset="0"/>
              </a:rPr>
              <a:t>[TBA]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a club who represents Key Club through their club attire. This submission includes, but is not limited to shirts, jackets, hats, and fanny packs.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Club of the Year </a:t>
            </a:r>
            <a:r>
              <a:rPr lang="en-US" sz="2400" b="1" dirty="0">
                <a:latin typeface="Century Gothic" panose="020B0502020202020204" pitchFamily="34" charset="0"/>
              </a:rPr>
              <a:t>[TBA]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the club who has demonstrated overall club excellence throughout the year.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Most Improved Club </a:t>
            </a:r>
            <a:r>
              <a:rPr lang="en-US" sz="2400" b="1" dirty="0">
                <a:latin typeface="Century Gothic" panose="020B0502020202020204" pitchFamily="34" charset="0"/>
              </a:rPr>
              <a:t>[TBA]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the club who has demonstrated the greatest improvement throughout the year.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Member of the Year </a:t>
            </a:r>
            <a:r>
              <a:rPr lang="en-US" sz="2400" b="1" dirty="0">
                <a:latin typeface="Century Gothic" panose="020B0502020202020204" pitchFamily="34" charset="0"/>
              </a:rPr>
              <a:t>[TBA]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a member who embodies the core values of Key Club and has gone above and beyond in what is expected of them as a member.</a:t>
            </a:r>
            <a:endParaRPr lang="en-US" sz="1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2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F551E8-F1AB-AE47-9462-91E29FAAC056}"/>
              </a:ext>
            </a:extLst>
          </p:cNvPr>
          <p:cNvSpPr txBox="1"/>
          <p:nvPr/>
        </p:nvSpPr>
        <p:spPr>
          <a:xfrm>
            <a:off x="140016" y="263724"/>
            <a:ext cx="545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DISTRICT </a:t>
            </a:r>
            <a:r>
              <a:rPr lang="en-US" sz="4000" b="1" dirty="0">
                <a:solidFill>
                  <a:srgbClr val="C2DB0A"/>
                </a:solidFill>
                <a:latin typeface="Century Gothic" panose="020B0502020202020204" pitchFamily="34" charset="0"/>
              </a:rPr>
              <a:t>CONTESTS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474058-B84A-E944-B0F3-F3D8B38222BE}"/>
              </a:ext>
            </a:extLst>
          </p:cNvPr>
          <p:cNvCxnSpPr>
            <a:cxnSpLocks/>
          </p:cNvCxnSpPr>
          <p:nvPr/>
        </p:nvCxnSpPr>
        <p:spPr>
          <a:xfrm>
            <a:off x="665795" y="1070908"/>
            <a:ext cx="0" cy="5414397"/>
          </a:xfrm>
          <a:prstGeom prst="line">
            <a:avLst/>
          </a:prstGeom>
          <a:ln w="95250">
            <a:solidFill>
              <a:srgbClr val="C2D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15DD44-0213-9A4A-A99C-E14CC923D20B}"/>
              </a:ext>
            </a:extLst>
          </p:cNvPr>
          <p:cNvSpPr txBox="1"/>
          <p:nvPr/>
        </p:nvSpPr>
        <p:spPr>
          <a:xfrm>
            <a:off x="1043940" y="1162348"/>
            <a:ext cx="100126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</a:rPr>
              <a:t>Outstanding/Distinguished </a:t>
            </a:r>
            <a:r>
              <a:rPr lang="en-US" sz="2400" b="1" dirty="0">
                <a:latin typeface="Century Gothic" panose="020B0502020202020204" pitchFamily="34" charset="0"/>
              </a:rPr>
              <a:t>[JAN 25|11:59PM]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Presidents, Vice Presidents, Secretaries, and Treasurers are able to apply for their respective contest. Designed to recognize those who go above and beyond their officer duties.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Club Poster * </a:t>
            </a:r>
            <a:r>
              <a:rPr lang="en-US" sz="2400" b="1" dirty="0">
                <a:latin typeface="Century Gothic" panose="020B0502020202020204" pitchFamily="34" charset="0"/>
              </a:rPr>
              <a:t>[D. JAN 25|11:59PM] [ND. MAR 12|11:59PM]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clubs who best demonstrates the core values of Key Club through a poster (there are two separate contests – digital and non-digital).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Club Video * </a:t>
            </a:r>
            <a:r>
              <a:rPr lang="en-US" sz="2400" b="1" dirty="0">
                <a:latin typeface="Century Gothic" panose="020B0502020202020204" pitchFamily="34" charset="0"/>
              </a:rPr>
              <a:t>[JAN 25|11:59PM]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clubs who best demonstrates the core values of Key Club through a video.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Club Newsletter </a:t>
            </a:r>
            <a:r>
              <a:rPr lang="en-US" sz="2400" b="1" dirty="0">
                <a:latin typeface="Century Gothic" panose="020B0502020202020204" pitchFamily="34" charset="0"/>
              </a:rPr>
              <a:t>[JAN 25|11:59PM]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exemplary newsletters at the club level.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Year in Review * </a:t>
            </a:r>
            <a:r>
              <a:rPr lang="en-US" sz="2400" b="1" dirty="0">
                <a:latin typeface="Century Gothic" panose="020B0502020202020204" pitchFamily="34" charset="0"/>
              </a:rPr>
              <a:t>[D. JAN 25|11:59PM] [ T/NT. MAR 12|11:59PM]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clubs who best demonstrates their year through a scrapbook (there are two separate contests – digital and traditional/nontraditional).</a:t>
            </a:r>
            <a:endParaRPr lang="en-US" sz="1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43433-A16E-8649-9015-1D60C964DD7D}"/>
              </a:ext>
            </a:extLst>
          </p:cNvPr>
          <p:cNvSpPr txBox="1"/>
          <p:nvPr/>
        </p:nvSpPr>
        <p:spPr>
          <a:xfrm>
            <a:off x="7631430" y="431482"/>
            <a:ext cx="42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entury Gothic" panose="020B0502020202020204" pitchFamily="34" charset="0"/>
              </a:rPr>
              <a:t>* = District and International Contest</a:t>
            </a:r>
          </a:p>
        </p:txBody>
      </p:sp>
    </p:spTree>
    <p:extLst>
      <p:ext uri="{BB962C8B-B14F-4D97-AF65-F5344CB8AC3E}">
        <p14:creationId xmlns:p14="http://schemas.microsoft.com/office/powerpoint/2010/main" val="180037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F551E8-F1AB-AE47-9462-91E29FAAC056}"/>
              </a:ext>
            </a:extLst>
          </p:cNvPr>
          <p:cNvSpPr txBox="1"/>
          <p:nvPr/>
        </p:nvSpPr>
        <p:spPr>
          <a:xfrm>
            <a:off x="140016" y="263724"/>
            <a:ext cx="545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DISTRICT </a:t>
            </a:r>
            <a:r>
              <a:rPr lang="en-US" sz="4000" b="1" dirty="0">
                <a:solidFill>
                  <a:srgbClr val="C2DB0A"/>
                </a:solidFill>
                <a:latin typeface="Century Gothic" panose="020B0502020202020204" pitchFamily="34" charset="0"/>
              </a:rPr>
              <a:t>CONTESTS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474058-B84A-E944-B0F3-F3D8B38222BE}"/>
              </a:ext>
            </a:extLst>
          </p:cNvPr>
          <p:cNvCxnSpPr>
            <a:cxnSpLocks/>
          </p:cNvCxnSpPr>
          <p:nvPr/>
        </p:nvCxnSpPr>
        <p:spPr>
          <a:xfrm>
            <a:off x="665795" y="1070908"/>
            <a:ext cx="0" cy="5414397"/>
          </a:xfrm>
          <a:prstGeom prst="line">
            <a:avLst/>
          </a:prstGeom>
          <a:ln w="95250">
            <a:solidFill>
              <a:srgbClr val="C2D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15DD44-0213-9A4A-A99C-E14CC923D20B}"/>
              </a:ext>
            </a:extLst>
          </p:cNvPr>
          <p:cNvSpPr txBox="1"/>
          <p:nvPr/>
        </p:nvSpPr>
        <p:spPr>
          <a:xfrm>
            <a:off x="1043940" y="1162348"/>
            <a:ext cx="100126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</a:rPr>
              <a:t>Sandy Nininger </a:t>
            </a:r>
            <a:r>
              <a:rPr lang="en-US" sz="2400" b="1" dirty="0">
                <a:latin typeface="Century Gothic" panose="020B0502020202020204" pitchFamily="34" charset="0"/>
              </a:rPr>
              <a:t>[JAN 25|11:59PM]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any member who has paid all of their dues and has completed a minimum of 50 service hours.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Talent </a:t>
            </a:r>
            <a:r>
              <a:rPr lang="en-US" sz="2400" b="1" dirty="0">
                <a:latin typeface="Century Gothic" panose="020B0502020202020204" pitchFamily="34" charset="0"/>
              </a:rPr>
              <a:t>[JAN 25|11:59PM]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A talent contest that includes any entertaining medium. There is a preliminary audition round (video) and a final round (held at DCON’s general sessions).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Major Emphasis * </a:t>
            </a:r>
            <a:r>
              <a:rPr lang="en-US" sz="2400" b="1" dirty="0">
                <a:latin typeface="Century Gothic" panose="020B0502020202020204" pitchFamily="34" charset="0"/>
              </a:rPr>
              <a:t>[JAN 25|11:59PM]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recognize clubs for a commendable project relating to “The Kiwanis Family House.”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Single Service * </a:t>
            </a:r>
            <a:r>
              <a:rPr lang="en-US" sz="2400" b="1" dirty="0">
                <a:latin typeface="Century Gothic" panose="020B0502020202020204" pitchFamily="34" charset="0"/>
              </a:rPr>
              <a:t>[JAN 25|11:59PM]</a:t>
            </a:r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Designed to commemorate a club on a single service project done in the year.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43433-A16E-8649-9015-1D60C964DD7D}"/>
              </a:ext>
            </a:extLst>
          </p:cNvPr>
          <p:cNvSpPr txBox="1"/>
          <p:nvPr/>
        </p:nvSpPr>
        <p:spPr>
          <a:xfrm>
            <a:off x="7631430" y="431482"/>
            <a:ext cx="42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entury Gothic" panose="020B0502020202020204" pitchFamily="34" charset="0"/>
              </a:rPr>
              <a:t>* = District and International Contest</a:t>
            </a:r>
          </a:p>
        </p:txBody>
      </p:sp>
    </p:spTree>
    <p:extLst>
      <p:ext uri="{BB962C8B-B14F-4D97-AF65-F5344CB8AC3E}">
        <p14:creationId xmlns:p14="http://schemas.microsoft.com/office/powerpoint/2010/main" val="2613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F551E8-F1AB-AE47-9462-91E29FAAC056}"/>
              </a:ext>
            </a:extLst>
          </p:cNvPr>
          <p:cNvSpPr txBox="1"/>
          <p:nvPr/>
        </p:nvSpPr>
        <p:spPr>
          <a:xfrm>
            <a:off x="341721" y="263724"/>
            <a:ext cx="545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AUTOMATIC </a:t>
            </a:r>
            <a:r>
              <a:rPr lang="en-US" sz="4000" b="1" dirty="0">
                <a:solidFill>
                  <a:srgbClr val="C2DB0A"/>
                </a:solidFill>
                <a:latin typeface="Century Gothic" panose="020B0502020202020204" pitchFamily="34" charset="0"/>
              </a:rPr>
              <a:t>ENTRIES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474058-B84A-E944-B0F3-F3D8B38222BE}"/>
              </a:ext>
            </a:extLst>
          </p:cNvPr>
          <p:cNvCxnSpPr>
            <a:cxnSpLocks/>
          </p:cNvCxnSpPr>
          <p:nvPr/>
        </p:nvCxnSpPr>
        <p:spPr>
          <a:xfrm>
            <a:off x="665795" y="1070908"/>
            <a:ext cx="0" cy="5414397"/>
          </a:xfrm>
          <a:prstGeom prst="line">
            <a:avLst/>
          </a:prstGeom>
          <a:ln w="95250">
            <a:solidFill>
              <a:srgbClr val="C2D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15DD44-0213-9A4A-A99C-E14CC923D20B}"/>
              </a:ext>
            </a:extLst>
          </p:cNvPr>
          <p:cNvSpPr txBox="1"/>
          <p:nvPr/>
        </p:nvSpPr>
        <p:spPr>
          <a:xfrm>
            <a:off x="1043940" y="1162348"/>
            <a:ext cx="10012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</a:rPr>
              <a:t>District Tree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Annual Increase in Membership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Early Dues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Trick or Treat for UNICEF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Member Retention</a:t>
            </a:r>
          </a:p>
          <a:p>
            <a:endParaRPr lang="en-US" sz="2400" b="1" i="1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These contests are based off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Century Gothic" panose="020B0502020202020204" pitchFamily="34" charset="0"/>
              </a:rPr>
              <a:t>Club MRFs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Century Gothic" panose="020B0502020202020204" pitchFamily="34" charset="0"/>
              </a:rPr>
              <a:t>Division MRFs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Century Gothic" panose="020B0502020202020204" pitchFamily="34" charset="0"/>
              </a:rPr>
              <a:t>District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Century Gothic" panose="020B0502020202020204" pitchFamily="34" charset="0"/>
              </a:rPr>
              <a:t>Official Dues Reports</a:t>
            </a:r>
          </a:p>
        </p:txBody>
      </p:sp>
    </p:spTree>
    <p:extLst>
      <p:ext uri="{BB962C8B-B14F-4D97-AF65-F5344CB8AC3E}">
        <p14:creationId xmlns:p14="http://schemas.microsoft.com/office/powerpoint/2010/main" val="51112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61F8A4-A034-B34A-BDEA-E45DD750ED63}"/>
              </a:ext>
            </a:extLst>
          </p:cNvPr>
          <p:cNvSpPr/>
          <p:nvPr/>
        </p:nvSpPr>
        <p:spPr>
          <a:xfrm>
            <a:off x="0" y="5776769"/>
            <a:ext cx="12192000" cy="1081232"/>
          </a:xfrm>
          <a:prstGeom prst="rect">
            <a:avLst/>
          </a:prstGeom>
          <a:solidFill>
            <a:srgbClr val="C2DB0A"/>
          </a:solidFill>
          <a:ln>
            <a:solidFill>
              <a:srgbClr val="C2D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45678C-A218-2748-AF17-E3678AC4CAA8}"/>
              </a:ext>
            </a:extLst>
          </p:cNvPr>
          <p:cNvSpPr/>
          <p:nvPr/>
        </p:nvSpPr>
        <p:spPr>
          <a:xfrm>
            <a:off x="282267" y="5907350"/>
            <a:ext cx="880946" cy="863347"/>
          </a:xfrm>
          <a:prstGeom prst="ellipse">
            <a:avLst/>
          </a:prstGeom>
          <a:solidFill>
            <a:srgbClr val="A7BF12"/>
          </a:solidFill>
          <a:ln>
            <a:solidFill>
              <a:srgbClr val="A7BF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E7426-9493-ED4C-A559-2622469FB2EA}"/>
              </a:ext>
            </a:extLst>
          </p:cNvPr>
          <p:cNvSpPr/>
          <p:nvPr/>
        </p:nvSpPr>
        <p:spPr>
          <a:xfrm>
            <a:off x="0" y="0"/>
            <a:ext cx="12192000" cy="323385"/>
          </a:xfrm>
          <a:prstGeom prst="rect">
            <a:avLst/>
          </a:prstGeom>
          <a:solidFill>
            <a:srgbClr val="C2DB0A"/>
          </a:solidFill>
          <a:ln>
            <a:solidFill>
              <a:srgbClr val="C2D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9FD44-A2E4-EC40-8165-A087FC7400DD}"/>
              </a:ext>
            </a:extLst>
          </p:cNvPr>
          <p:cNvSpPr txBox="1"/>
          <p:nvPr/>
        </p:nvSpPr>
        <p:spPr>
          <a:xfrm>
            <a:off x="379141" y="468353"/>
            <a:ext cx="511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Acknowledgments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C13DB-66BB-A444-9F69-9FEF8D34290A}"/>
              </a:ext>
            </a:extLst>
          </p:cNvPr>
          <p:cNvSpPr txBox="1"/>
          <p:nvPr/>
        </p:nvSpPr>
        <p:spPr>
          <a:xfrm>
            <a:off x="379141" y="1081231"/>
            <a:ext cx="1008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Division 28 South would like the acknowledge the individuals who have contributed to this presentation over the years.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FAE6E-1038-584D-9AB8-0922B08A8A93}"/>
              </a:ext>
            </a:extLst>
          </p:cNvPr>
          <p:cNvCxnSpPr>
            <a:cxnSpLocks/>
          </p:cNvCxnSpPr>
          <p:nvPr/>
        </p:nvCxnSpPr>
        <p:spPr>
          <a:xfrm>
            <a:off x="0" y="203979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4268AC-902F-4C4B-9DC7-5D202C650DE1}"/>
              </a:ext>
            </a:extLst>
          </p:cNvPr>
          <p:cNvSpPr txBox="1"/>
          <p:nvPr/>
        </p:nvSpPr>
        <p:spPr>
          <a:xfrm>
            <a:off x="379141" y="2291144"/>
            <a:ext cx="1068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Jackie Wu, </a:t>
            </a:r>
            <a:r>
              <a:rPr lang="en-US" i="1" dirty="0">
                <a:latin typeface="Century Gothic" panose="020B0502020202020204" pitchFamily="34" charset="0"/>
              </a:rPr>
              <a:t>Division 28 South Member Recognition Coordinator, 2019-2020</a:t>
            </a:r>
          </a:p>
          <a:p>
            <a:r>
              <a:rPr lang="en-US" b="1" dirty="0" err="1">
                <a:latin typeface="Century Gothic" panose="020B0502020202020204" pitchFamily="34" charset="0"/>
              </a:rPr>
              <a:t>Megen</a:t>
            </a:r>
            <a:r>
              <a:rPr lang="en-US" b="1" dirty="0">
                <a:latin typeface="Century Gothic" panose="020B0502020202020204" pitchFamily="34" charset="0"/>
              </a:rPr>
              <a:t> Lopez, </a:t>
            </a:r>
            <a:r>
              <a:rPr lang="en-US" i="1" dirty="0">
                <a:latin typeface="Century Gothic" panose="020B0502020202020204" pitchFamily="34" charset="0"/>
              </a:rPr>
              <a:t>Division 28 South Lieutenant Governor, 2019-2020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A76F5-1FE3-5045-B440-ECD345C5E6E2}"/>
              </a:ext>
            </a:extLst>
          </p:cNvPr>
          <p:cNvSpPr txBox="1"/>
          <p:nvPr/>
        </p:nvSpPr>
        <p:spPr>
          <a:xfrm>
            <a:off x="1480205" y="6084458"/>
            <a:ext cx="197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D28S|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70962-C963-4A44-97B2-4CC9375D91F1}"/>
              </a:ext>
            </a:extLst>
          </p:cNvPr>
          <p:cNvSpPr txBox="1"/>
          <p:nvPr/>
        </p:nvSpPr>
        <p:spPr>
          <a:xfrm>
            <a:off x="2607184" y="6107608"/>
            <a:ext cx="293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Division 28 South</a:t>
            </a: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Education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3CD05D-4CD6-C541-BF89-0279053C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1" y="6107608"/>
            <a:ext cx="689286" cy="4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443</Words>
  <Application>Microsoft Macintosh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Wu, Jackie</dc:creator>
  <cp:keywords/>
  <dc:description/>
  <cp:lastModifiedBy>Wu, Jackie Cong</cp:lastModifiedBy>
  <cp:revision>25</cp:revision>
  <cp:lastPrinted>2019-08-09T22:31:16Z</cp:lastPrinted>
  <dcterms:created xsi:type="dcterms:W3CDTF">2019-08-03T22:02:45Z</dcterms:created>
  <dcterms:modified xsi:type="dcterms:W3CDTF">2019-08-09T22:33:02Z</dcterms:modified>
  <cp:category/>
</cp:coreProperties>
</file>